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7077075" cy="89550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A526-F2D8-4F49-970E-6B85050E8F6F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A4468-17D3-4D54-9843-6826128FB3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0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DA526-F2D8-4F49-970E-6B85050E8F6F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A4468-17D3-4D54-9843-6826128FB3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84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mtClean="0">
                <a:ea typeface="宋体" panose="02010600030101010101" pitchFamily="2" charset="-122"/>
              </a:rPr>
              <a:t>第</a:t>
            </a:r>
            <a:r>
              <a:rPr lang="en-US" altLang="zh-CN" smtClean="0">
                <a:ea typeface="宋体" panose="02010600030101010101" pitchFamily="2" charset="-122"/>
              </a:rPr>
              <a:t>5</a:t>
            </a:r>
            <a:r>
              <a:rPr lang="zh-CN" altLang="en-US" smtClean="0">
                <a:ea typeface="宋体" panose="02010600030101010101" pitchFamily="2" charset="-122"/>
              </a:rPr>
              <a:t>章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6593"/>
      </p:ext>
    </p:extLst>
  </p:cSld>
  <p:clrMapOvr>
    <a:masterClrMapping/>
  </p:clrMapOvr>
  <p:transition spd="slow" advTm="1880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极限编程</a:t>
            </a:r>
            <a:r>
              <a:rPr lang="en-US" altLang="zh-CN" smtClean="0">
                <a:ea typeface="宋体" panose="02010600030101010101" pitchFamily="2" charset="-122"/>
              </a:rPr>
              <a:t>(XP)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4"/>
    </mc:Choice>
    <mc:Fallback>
      <p:transition spd="slow" advTm="202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极限编程</a:t>
            </a:r>
            <a:r>
              <a:rPr lang="en-US" altLang="zh-CN" smtClean="0">
                <a:ea typeface="宋体" panose="02010600030101010101" pitchFamily="2" charset="-122"/>
              </a:rPr>
              <a:t>(XP)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2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极限编程</a:t>
            </a:r>
            <a:r>
              <a:rPr lang="en-US" altLang="zh-CN" smtClean="0">
                <a:ea typeface="宋体" panose="02010600030101010101" pitchFamily="2" charset="-122"/>
              </a:rPr>
              <a:t>(XP)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3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XP</a:t>
            </a:r>
            <a:r>
              <a:rPr lang="zh-CN" altLang="en-US" smtClean="0">
                <a:ea typeface="宋体" panose="02010600030101010101" pitchFamily="2" charset="-122"/>
              </a:rPr>
              <a:t>核心概念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2997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要点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现场客户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85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要点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结对编程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0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要点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结对编程</a:t>
            </a:r>
            <a:r>
              <a:rPr lang="en-US" altLang="zh-CN" smtClean="0">
                <a:ea typeface="宋体" panose="02010600030101010101" pitchFamily="2" charset="-122"/>
              </a:rPr>
              <a:t>—</a:t>
            </a:r>
            <a:r>
              <a:rPr lang="zh-CN" altLang="en-US" smtClean="0">
                <a:ea typeface="宋体" panose="02010600030101010101" pitchFamily="2" charset="-122"/>
              </a:rPr>
              <a:t>积极影响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3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要点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测试驱动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要点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重构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要点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持续集成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1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敏捷软件开发宣言</a:t>
            </a:r>
            <a:endParaRPr lang="en-US" altLang="zh-CN" sz="4400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94940"/>
      </p:ext>
    </p:extLst>
  </p:cSld>
  <p:clrMapOvr>
    <a:masterClrMapping/>
  </p:clrMapOvr>
  <p:transition spd="slow" advTm="15224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要点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持续集成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9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RUP</a:t>
            </a:r>
            <a:r>
              <a:rPr lang="zh-CN" altLang="en-US" smtClean="0">
                <a:ea typeface="宋体" panose="02010600030101010101" pitchFamily="2" charset="-122"/>
              </a:rPr>
              <a:t>与</a:t>
            </a:r>
            <a:r>
              <a:rPr lang="en-US" altLang="zh-CN" smtClean="0">
                <a:ea typeface="宋体" panose="02010600030101010101" pitchFamily="2" charset="-122"/>
              </a:rPr>
              <a:t>XP</a:t>
            </a:r>
            <a:r>
              <a:rPr lang="zh-CN" altLang="en-US" smtClean="0">
                <a:ea typeface="宋体" panose="02010600030101010101" pitchFamily="2" charset="-122"/>
              </a:rPr>
              <a:t>的共性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1857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RUP</a:t>
            </a:r>
            <a:r>
              <a:rPr lang="zh-CN" altLang="en-US" smtClean="0">
                <a:ea typeface="宋体" panose="02010600030101010101" pitchFamily="2" charset="-122"/>
              </a:rPr>
              <a:t>与</a:t>
            </a:r>
            <a:r>
              <a:rPr lang="en-US" altLang="zh-CN" smtClean="0">
                <a:ea typeface="宋体" panose="02010600030101010101" pitchFamily="2" charset="-122"/>
              </a:rPr>
              <a:t>XP</a:t>
            </a:r>
            <a:r>
              <a:rPr lang="zh-CN" altLang="en-US" smtClean="0">
                <a:ea typeface="宋体" panose="02010600030101010101" pitchFamily="2" charset="-122"/>
              </a:rPr>
              <a:t>的区别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7077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Scrum </a:t>
            </a:r>
            <a:r>
              <a:rPr lang="zh-CN" altLang="en-US" smtClean="0">
                <a:ea typeface="宋体" panose="02010600030101010101" pitchFamily="2" charset="-122"/>
              </a:rPr>
              <a:t>－敏捷的软件项目管理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1054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Scrum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9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Scrum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Scrum </a:t>
            </a:r>
            <a:r>
              <a:rPr lang="zh-CN" altLang="en-US" smtClean="0">
                <a:ea typeface="宋体" panose="02010600030101010101" pitchFamily="2" charset="-122"/>
              </a:rPr>
              <a:t>中的不同角色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3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panose="02010600030101010101" pitchFamily="2" charset="-122"/>
              </a:rPr>
              <a:t>一个冲刺（</a:t>
            </a:r>
            <a:r>
              <a:rPr lang="en-US" altLang="zh-CN" sz="3200" smtClean="0">
                <a:ea typeface="宋体" panose="02010600030101010101" pitchFamily="2" charset="-122"/>
              </a:rPr>
              <a:t>Sprint</a:t>
            </a:r>
            <a:r>
              <a:rPr lang="zh-CN" altLang="en-US" sz="3200" smtClean="0">
                <a:ea typeface="宋体" panose="02010600030101010101" pitchFamily="2" charset="-122"/>
              </a:rPr>
              <a:t>）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Sprint </a:t>
            </a:r>
            <a:r>
              <a:rPr lang="zh-CN" altLang="en-US" smtClean="0">
                <a:ea typeface="宋体" panose="02010600030101010101" pitchFamily="2" charset="-122"/>
              </a:rPr>
              <a:t>任务板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1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Sprint </a:t>
            </a:r>
            <a:r>
              <a:rPr lang="zh-CN" altLang="en-US" smtClean="0">
                <a:ea typeface="宋体" panose="02010600030101010101" pitchFamily="2" charset="-122"/>
              </a:rPr>
              <a:t>任务板示例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硅谷电视剧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/>
            </a:r>
            <a:br>
              <a:rPr lang="zh-CN" altLang="en-US" smtClean="0">
                <a:ea typeface="宋体" panose="02010600030101010101" pitchFamily="2" charset="-122"/>
              </a:rPr>
            </a:br>
            <a:r>
              <a:rPr lang="zh-CN" altLang="en-US" smtClean="0">
                <a:ea typeface="宋体" panose="02010600030101010101" pitchFamily="2" charset="-122"/>
              </a:rPr>
              <a:t/>
            </a:r>
            <a:br>
              <a:rPr lang="zh-CN" altLang="en-US" smtClean="0">
                <a:ea typeface="宋体" panose="02010600030101010101" pitchFamily="2" charset="-122"/>
              </a:rPr>
            </a:br>
            <a:r>
              <a:rPr lang="zh-CN" altLang="en-US" smtClean="0">
                <a:ea typeface="宋体" panose="02010600030101010101" pitchFamily="2" charset="-122"/>
              </a:rPr>
              <a:t>什么是“敏捷”？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2378"/>
      </p:ext>
    </p:extLst>
  </p:cSld>
  <p:clrMapOvr>
    <a:masterClrMapping/>
  </p:clrMapOvr>
  <p:transition spd="slow" advTm="7239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SCRUM</a:t>
            </a:r>
            <a:r>
              <a:rPr lang="zh-CN" altLang="en-US" smtClean="0">
                <a:ea typeface="宋体" panose="02010600030101010101" pitchFamily="2" charset="-122"/>
              </a:rPr>
              <a:t>四个核心工件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0164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燃尽图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31032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4471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Sprint</a:t>
            </a:r>
            <a:r>
              <a:rPr lang="zh-CN" altLang="en-US" sz="3200" smtClean="0">
                <a:ea typeface="宋体" panose="02010600030101010101" pitchFamily="2" charset="-122"/>
              </a:rPr>
              <a:t>的规则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6138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动态系统开发方法</a:t>
            </a:r>
            <a:r>
              <a:rPr lang="en-US" altLang="zh-CN" smtClean="0">
                <a:ea typeface="宋体" panose="02010600030101010101" pitchFamily="2" charset="-122"/>
              </a:rPr>
              <a:t>(DSDM)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7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panose="02010600030101010101" pitchFamily="2" charset="-122"/>
              </a:rPr>
              <a:t>动态系统开发方法</a:t>
            </a:r>
            <a:endParaRPr lang="en-US" altLang="zh-CN" sz="3600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33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敏捷建模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敏捷统一过程</a:t>
            </a:r>
            <a:r>
              <a:rPr lang="en-US" altLang="zh-CN" smtClean="0">
                <a:ea typeface="宋体" panose="02010600030101010101" pitchFamily="2" charset="-122"/>
              </a:rPr>
              <a:t>(AUP)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60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作业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敏捷及变更成本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38373"/>
      </p:ext>
    </p:extLst>
  </p:cSld>
  <p:clrMapOvr>
    <a:masterClrMapping/>
  </p:clrMapOvr>
  <p:transition spd="slow" advTm="9065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敏捷过程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5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67"/>
    </mc:Choice>
    <mc:Fallback>
      <p:transition spd="slow" advTm="514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敏捷原则 </a:t>
            </a:r>
            <a:r>
              <a:rPr lang="en-US" altLang="zh-CN" smtClean="0">
                <a:ea typeface="宋体" panose="02010600030101010101" pitchFamily="2" charset="-122"/>
              </a:rPr>
              <a:t>- I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2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42"/>
    </mc:Choice>
    <mc:Fallback>
      <p:transition spd="slow" advTm="4784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敏捷原则 </a:t>
            </a:r>
            <a:r>
              <a:rPr lang="en-US" altLang="zh-CN" smtClean="0">
                <a:ea typeface="宋体" panose="02010600030101010101" pitchFamily="2" charset="-122"/>
              </a:rPr>
              <a:t>- II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0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53"/>
    </mc:Choice>
    <mc:Fallback>
      <p:transition spd="slow" advTm="10455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人的因素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4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60"/>
    </mc:Choice>
    <mc:Fallback>
      <p:transition spd="slow" advTm="9936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敏捷过程的适用范围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87"/>
      </p:ext>
    </p:extLst>
  </p:cSld>
  <p:clrMapOvr>
    <a:masterClrMapping/>
  </p:clrMapOvr>
  <p:transition spd="slow" advTm="55692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全屏显示(4:3)</PresentationFormat>
  <Paragraphs>37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等线 Light</vt:lpstr>
      <vt:lpstr>宋体</vt:lpstr>
      <vt:lpstr>Arial</vt:lpstr>
      <vt:lpstr>Office 主题​​</vt:lpstr>
      <vt:lpstr>第5章</vt:lpstr>
      <vt:lpstr>敏捷软件开发宣言</vt:lpstr>
      <vt:lpstr>  什么是“敏捷”？</vt:lpstr>
      <vt:lpstr>敏捷及变更成本</vt:lpstr>
      <vt:lpstr>敏捷过程</vt:lpstr>
      <vt:lpstr>敏捷原则 - I</vt:lpstr>
      <vt:lpstr>敏捷原则 - II</vt:lpstr>
      <vt:lpstr>人的因素</vt:lpstr>
      <vt:lpstr>敏捷过程的适用范围</vt:lpstr>
      <vt:lpstr>极限编程(XP)</vt:lpstr>
      <vt:lpstr>极限编程(XP)</vt:lpstr>
      <vt:lpstr>极限编程(XP)</vt:lpstr>
      <vt:lpstr>XP核心概念</vt:lpstr>
      <vt:lpstr>要点——现场客户</vt:lpstr>
      <vt:lpstr>要点——结对编程</vt:lpstr>
      <vt:lpstr>要点——结对编程—积极影响</vt:lpstr>
      <vt:lpstr>要点——测试驱动</vt:lpstr>
      <vt:lpstr>要点——重构</vt:lpstr>
      <vt:lpstr>要点——持续集成</vt:lpstr>
      <vt:lpstr>要点——持续集成</vt:lpstr>
      <vt:lpstr>RUP与XP的共性</vt:lpstr>
      <vt:lpstr>RUP与XP的区别</vt:lpstr>
      <vt:lpstr>Scrum －敏捷的软件项目管理</vt:lpstr>
      <vt:lpstr>Scrum</vt:lpstr>
      <vt:lpstr>Scrum</vt:lpstr>
      <vt:lpstr>Scrum 中的不同角色</vt:lpstr>
      <vt:lpstr>一个冲刺（Sprint）</vt:lpstr>
      <vt:lpstr>Sprint 任务板</vt:lpstr>
      <vt:lpstr>Sprint 任务板示例——硅谷电视剧</vt:lpstr>
      <vt:lpstr>SCRUM四个核心工件</vt:lpstr>
      <vt:lpstr>燃尽图</vt:lpstr>
      <vt:lpstr>PowerPoint 演示文稿</vt:lpstr>
      <vt:lpstr>Sprint的规则</vt:lpstr>
      <vt:lpstr>动态系统开发方法(DSDM)</vt:lpstr>
      <vt:lpstr>动态系统开发方法</vt:lpstr>
      <vt:lpstr>敏捷建模</vt:lpstr>
      <vt:lpstr>敏捷统一过程(AUP)</vt:lpstr>
      <vt:lpstr>作业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第5章</dc:title>
  <dc:creator>ruantong</dc:creator>
  <cp:lastModifiedBy>ruantong</cp:lastModifiedBy>
  <cp:revision>1</cp:revision>
  <dcterms:created xsi:type="dcterms:W3CDTF">2019-12-22T14:57:14Z</dcterms:created>
  <dcterms:modified xsi:type="dcterms:W3CDTF">2019-12-22T14:57:14Z</dcterms:modified>
</cp:coreProperties>
</file>